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6" r:id="rId4"/>
    <p:sldId id="267" r:id="rId5"/>
    <p:sldId id="258" r:id="rId6"/>
    <p:sldId id="259" r:id="rId7"/>
    <p:sldId id="260" r:id="rId8"/>
    <p:sldId id="261" r:id="rId9"/>
    <p:sldId id="265" r:id="rId10"/>
    <p:sldId id="264" r:id="rId11"/>
    <p:sldId id="262" r:id="rId12"/>
    <p:sldId id="263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EA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5DE97-7541-42E8-A54D-2DBFA485D812}" type="datetimeFigureOut">
              <a:rPr lang="en-GB" smtClean="0"/>
              <a:t>06/03/2019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A75F0-C74F-4A9C-9F82-48B6DF0AE1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4022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5DE97-7541-42E8-A54D-2DBFA485D812}" type="datetimeFigureOut">
              <a:rPr lang="en-GB" smtClean="0"/>
              <a:t>06/03/2019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A75F0-C74F-4A9C-9F82-48B6DF0AE1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2394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5DE97-7541-42E8-A54D-2DBFA485D812}" type="datetimeFigureOut">
              <a:rPr lang="en-GB" smtClean="0"/>
              <a:t>06/03/2019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A75F0-C74F-4A9C-9F82-48B6DF0AE117}" type="slidenum">
              <a:rPr lang="en-GB" smtClean="0"/>
              <a:t>‹#›</a:t>
            </a:fld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564463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5DE97-7541-42E8-A54D-2DBFA485D812}" type="datetimeFigureOut">
              <a:rPr lang="en-GB" smtClean="0"/>
              <a:t>06/03/2019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A75F0-C74F-4A9C-9F82-48B6DF0AE1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54758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5DE97-7541-42E8-A54D-2DBFA485D812}" type="datetimeFigureOut">
              <a:rPr lang="en-GB" smtClean="0"/>
              <a:t>06/03/2019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A75F0-C74F-4A9C-9F82-48B6DF0AE117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495449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5DE97-7541-42E8-A54D-2DBFA485D812}" type="datetimeFigureOut">
              <a:rPr lang="en-GB" smtClean="0"/>
              <a:t>06/03/2019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A75F0-C74F-4A9C-9F82-48B6DF0AE1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58239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5DE97-7541-42E8-A54D-2DBFA485D812}" type="datetimeFigureOut">
              <a:rPr lang="en-GB" smtClean="0"/>
              <a:t>06/03/2019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A75F0-C74F-4A9C-9F82-48B6DF0AE1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33292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5DE97-7541-42E8-A54D-2DBFA485D812}" type="datetimeFigureOut">
              <a:rPr lang="en-GB" smtClean="0"/>
              <a:t>06/03/2019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A75F0-C74F-4A9C-9F82-48B6DF0AE1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6213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5DE97-7541-42E8-A54D-2DBFA485D812}" type="datetimeFigureOut">
              <a:rPr lang="en-GB" smtClean="0"/>
              <a:t>06/03/2019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A75F0-C74F-4A9C-9F82-48B6DF0AE1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8021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5DE97-7541-42E8-A54D-2DBFA485D812}" type="datetimeFigureOut">
              <a:rPr lang="en-GB" smtClean="0"/>
              <a:t>06/03/2019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A75F0-C74F-4A9C-9F82-48B6DF0AE1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0411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5DE97-7541-42E8-A54D-2DBFA485D812}" type="datetimeFigureOut">
              <a:rPr lang="en-GB" smtClean="0"/>
              <a:t>06/03/2019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A75F0-C74F-4A9C-9F82-48B6DF0AE1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3035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5DE97-7541-42E8-A54D-2DBFA485D812}" type="datetimeFigureOut">
              <a:rPr lang="en-GB" smtClean="0"/>
              <a:t>06/03/2019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A75F0-C74F-4A9C-9F82-48B6DF0AE1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960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5DE97-7541-42E8-A54D-2DBFA485D812}" type="datetimeFigureOut">
              <a:rPr lang="en-GB" smtClean="0"/>
              <a:t>06/03/2019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A75F0-C74F-4A9C-9F82-48B6DF0AE1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746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5DE97-7541-42E8-A54D-2DBFA485D812}" type="datetimeFigureOut">
              <a:rPr lang="en-GB" smtClean="0"/>
              <a:t>06/03/2019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A75F0-C74F-4A9C-9F82-48B6DF0AE1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1292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5DE97-7541-42E8-A54D-2DBFA485D812}" type="datetimeFigureOut">
              <a:rPr lang="en-GB" smtClean="0"/>
              <a:t>06/03/2019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A75F0-C74F-4A9C-9F82-48B6DF0AE1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9089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5DE97-7541-42E8-A54D-2DBFA485D812}" type="datetimeFigureOut">
              <a:rPr lang="en-GB" smtClean="0"/>
              <a:t>06/03/2019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A75F0-C74F-4A9C-9F82-48B6DF0AE1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4078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5DE97-7541-42E8-A54D-2DBFA485D812}" type="datetimeFigureOut">
              <a:rPr lang="en-GB" smtClean="0"/>
              <a:t>06/03/2019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7EA75F0-C74F-4A9C-9F82-48B6DF0AE1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5486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bc.co.uk/education/clips/z6x76s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bc.co.uk/education/clips/z27w2hv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bc.co.uk/education/clips/z97jmp3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bc.co.uk/education/clips/zxmqxnb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FEA3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4240" y="13251"/>
            <a:ext cx="9126333" cy="684474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60571" y="2531025"/>
            <a:ext cx="12505386" cy="3707954"/>
          </a:xfrm>
        </p:spPr>
        <p:txBody>
          <a:bodyPr>
            <a:normAutofit fontScale="90000"/>
          </a:bodyPr>
          <a:lstStyle/>
          <a:p>
            <a:pPr algn="ctr"/>
            <a:r>
              <a:rPr lang="en-GB" sz="80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OF</a:t>
            </a:r>
            <a:r>
              <a:rPr lang="en-GB" sz="89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 </a:t>
            </a:r>
            <a:r>
              <a:rPr lang="en-GB" sz="15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/>
            </a:r>
            <a:br>
              <a:rPr lang="en-GB" sz="15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</a:br>
            <a:r>
              <a:rPr lang="en-GB" sz="150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MATERIALS</a:t>
            </a:r>
            <a:endParaRPr lang="en-GB" sz="89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6" name="Title 1"/>
          <p:cNvSpPr txBox="1">
            <a:spLocks/>
          </p:cNvSpPr>
          <p:nvPr/>
        </p:nvSpPr>
        <p:spPr>
          <a:xfrm>
            <a:off x="190586" y="790026"/>
            <a:ext cx="11803072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GB" sz="150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PROPERTIES</a:t>
            </a:r>
            <a:endParaRPr lang="en-GB" sz="150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3880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1261992" y="1918165"/>
            <a:ext cx="8759763" cy="49927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§"/>
            </a:pPr>
            <a:r>
              <a:rPr lang="en-GB" sz="2800" dirty="0" smtClean="0"/>
              <a:t>A ship’s anchor 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261991" y="3479891"/>
            <a:ext cx="8759763" cy="6110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§"/>
            </a:pPr>
            <a:r>
              <a:rPr lang="en-GB" sz="2800" dirty="0" smtClean="0"/>
              <a:t>Garden bench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1261992" y="2703400"/>
            <a:ext cx="8759763" cy="5631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§"/>
            </a:pPr>
            <a:r>
              <a:rPr lang="en-GB" sz="2800" dirty="0" smtClean="0"/>
              <a:t>Guttering for a roof 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5542255" y="1882626"/>
            <a:ext cx="3257758" cy="6110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800" dirty="0" smtClean="0">
                <a:solidFill>
                  <a:schemeClr val="accent1"/>
                </a:solidFill>
              </a:rPr>
              <a:t>Metal</a:t>
            </a: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5542255" y="2675848"/>
            <a:ext cx="3257758" cy="6110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800" dirty="0" smtClean="0">
                <a:solidFill>
                  <a:schemeClr val="accent1"/>
                </a:solidFill>
              </a:rPr>
              <a:t>E.g. Plastic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5542255" y="3476295"/>
            <a:ext cx="3257758" cy="6110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800" dirty="0" smtClean="0">
                <a:solidFill>
                  <a:schemeClr val="accent1"/>
                </a:solidFill>
              </a:rPr>
              <a:t>E.g. Wood</a:t>
            </a: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317300" y="4309878"/>
            <a:ext cx="10220261" cy="9782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 smtClean="0"/>
              <a:t>Can you explain why you chose the particular material to do the job? (there maybe more than one option!)</a:t>
            </a: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317300" y="5357927"/>
            <a:ext cx="10220261" cy="9782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 smtClean="0"/>
              <a:t>Can you explain why one of the other materials couldn’t do that particular job? </a:t>
            </a: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167883" y="549520"/>
            <a:ext cx="9527928" cy="9782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 smtClean="0"/>
              <a:t>Decide whether metal, wood or plastic is most suitable for the following jobs... </a:t>
            </a:r>
          </a:p>
        </p:txBody>
      </p:sp>
    </p:spTree>
    <p:extLst>
      <p:ext uri="{BB962C8B-B14F-4D97-AF65-F5344CB8AC3E}">
        <p14:creationId xmlns:p14="http://schemas.microsoft.com/office/powerpoint/2010/main" val="696261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Reversible Changes</a:t>
            </a:r>
            <a:endParaRPr lang="en-GB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95786" y="1542881"/>
            <a:ext cx="8759763" cy="9782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 smtClean="0"/>
              <a:t>Some types of changes which can be undone are known as </a:t>
            </a:r>
            <a:r>
              <a:rPr lang="en-GB" sz="2800" b="1" dirty="0" smtClean="0"/>
              <a:t>reversible</a:t>
            </a:r>
            <a:r>
              <a:rPr lang="en-GB" sz="2800" dirty="0" smtClean="0"/>
              <a:t> changes. 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95786" y="2521131"/>
            <a:ext cx="9371174" cy="9782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 smtClean="0"/>
              <a:t>This means they can be changed from one form into another and then back into their original form. 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95786" y="3600987"/>
            <a:ext cx="8759763" cy="4891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 smtClean="0"/>
              <a:t>All of the following are reversible changes: 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787375" y="4254101"/>
            <a:ext cx="8759763" cy="4891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Font typeface="Wingdings" panose="05000000000000000000" pitchFamily="2" charset="2"/>
              <a:buChar char="§"/>
            </a:pPr>
            <a:r>
              <a:rPr lang="en-GB" sz="2600" dirty="0" smtClean="0"/>
              <a:t>Melting 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787374" y="4743226"/>
            <a:ext cx="8759763" cy="4891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Font typeface="Wingdings" panose="05000000000000000000" pitchFamily="2" charset="2"/>
              <a:buChar char="§"/>
            </a:pPr>
            <a:r>
              <a:rPr lang="en-GB" sz="2600" dirty="0" smtClean="0"/>
              <a:t>Freezing 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787373" y="5232351"/>
            <a:ext cx="8759763" cy="4891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Font typeface="Wingdings" panose="05000000000000000000" pitchFamily="2" charset="2"/>
              <a:buChar char="§"/>
            </a:pPr>
            <a:r>
              <a:rPr lang="en-GB" sz="2600" dirty="0" smtClean="0"/>
              <a:t>Evaporating 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787373" y="5721476"/>
            <a:ext cx="8759763" cy="4891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Font typeface="Wingdings" panose="05000000000000000000" pitchFamily="2" charset="2"/>
              <a:buChar char="§"/>
            </a:pPr>
            <a:r>
              <a:rPr lang="en-GB" sz="2600" dirty="0" smtClean="0"/>
              <a:t>Condensing </a:t>
            </a: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787373" y="6231633"/>
            <a:ext cx="8759763" cy="4891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Font typeface="Wingdings" panose="05000000000000000000" pitchFamily="2" charset="2"/>
              <a:buChar char="§"/>
            </a:pPr>
            <a:r>
              <a:rPr lang="en-GB" sz="2600" dirty="0" smtClean="0"/>
              <a:t>Dissolving 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9463" y="4376173"/>
            <a:ext cx="2991395" cy="2243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8064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Irreversible Changes</a:t>
            </a:r>
            <a:endParaRPr lang="en-GB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95786" y="1542881"/>
            <a:ext cx="8759763" cy="9782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 smtClean="0"/>
              <a:t>Some types of changes can’t be undone which are known as </a:t>
            </a:r>
            <a:r>
              <a:rPr lang="en-GB" sz="2800" b="1" dirty="0" smtClean="0"/>
              <a:t>irreversible</a:t>
            </a:r>
            <a:r>
              <a:rPr lang="en-GB" sz="2800" dirty="0" smtClean="0"/>
              <a:t> changes. 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95786" y="2521131"/>
            <a:ext cx="9802248" cy="9782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 smtClean="0"/>
              <a:t>This means once the new products during a reaction have been formed they can’t change back into their original form. 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95786" y="3876740"/>
            <a:ext cx="8759763" cy="4891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 smtClean="0"/>
              <a:t>All of the following are irreversible changes: 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787372" y="4365865"/>
            <a:ext cx="8759763" cy="4891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Font typeface="Wingdings" panose="05000000000000000000" pitchFamily="2" charset="2"/>
              <a:buChar char="§"/>
            </a:pPr>
            <a:r>
              <a:rPr lang="en-GB" sz="2600" dirty="0" smtClean="0"/>
              <a:t>Burning 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787372" y="4799107"/>
            <a:ext cx="8759763" cy="4891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Font typeface="Wingdings" panose="05000000000000000000" pitchFamily="2" charset="2"/>
              <a:buChar char="§"/>
            </a:pPr>
            <a:r>
              <a:rPr lang="en-GB" sz="2600" dirty="0" smtClean="0"/>
              <a:t>Rusting 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787373" y="5232351"/>
            <a:ext cx="8759763" cy="4891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Font typeface="Wingdings" panose="05000000000000000000" pitchFamily="2" charset="2"/>
              <a:buChar char="§"/>
            </a:pPr>
            <a:r>
              <a:rPr lang="en-GB" sz="2600" dirty="0" smtClean="0"/>
              <a:t>Reacting a metal and acid 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4716" y="4653190"/>
            <a:ext cx="3098194" cy="2114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0185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Materials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6513" y="1395573"/>
            <a:ext cx="10515600" cy="517696"/>
          </a:xfrm>
        </p:spPr>
        <p:txBody>
          <a:bodyPr>
            <a:noAutofit/>
          </a:bodyPr>
          <a:lstStyle/>
          <a:p>
            <a:r>
              <a:rPr lang="en-GB" sz="2800" dirty="0" smtClean="0"/>
              <a:t>Everyday materials can be grouped together depending on some of their properties.</a:t>
            </a:r>
            <a:endParaRPr lang="en-GB" sz="2800" dirty="0"/>
          </a:p>
        </p:txBody>
      </p:sp>
      <p:sp>
        <p:nvSpPr>
          <p:cNvPr id="39" name="Content Placeholder 2"/>
          <p:cNvSpPr txBox="1">
            <a:spLocks/>
          </p:cNvSpPr>
          <p:nvPr/>
        </p:nvSpPr>
        <p:spPr>
          <a:xfrm>
            <a:off x="886509" y="2463691"/>
            <a:ext cx="8759763" cy="7347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 smtClean="0"/>
              <a:t>Typical properties of materials include: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886509" y="3209678"/>
            <a:ext cx="8759763" cy="5391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Font typeface="Wingdings" panose="05000000000000000000" pitchFamily="2" charset="2"/>
              <a:buChar char="§"/>
            </a:pPr>
            <a:r>
              <a:rPr lang="en-GB" sz="2600" dirty="0" smtClean="0"/>
              <a:t>hardness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886509" y="3731207"/>
            <a:ext cx="8759763" cy="5391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Font typeface="Wingdings" panose="05000000000000000000" pitchFamily="2" charset="2"/>
              <a:buChar char="§"/>
            </a:pPr>
            <a:r>
              <a:rPr lang="en-GB" sz="2600" dirty="0" smtClean="0"/>
              <a:t>solubility</a:t>
            </a: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886508" y="4252736"/>
            <a:ext cx="8759763" cy="5391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Font typeface="Wingdings" panose="05000000000000000000" pitchFamily="2" charset="2"/>
              <a:buChar char="§"/>
            </a:pPr>
            <a:r>
              <a:rPr lang="en-GB" sz="2600" dirty="0" smtClean="0"/>
              <a:t>transparency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886508" y="4803158"/>
            <a:ext cx="8759763" cy="5391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Font typeface="Wingdings" panose="05000000000000000000" pitchFamily="2" charset="2"/>
              <a:buChar char="§"/>
            </a:pPr>
            <a:r>
              <a:rPr lang="en-GB" sz="2600" dirty="0"/>
              <a:t>t</a:t>
            </a:r>
            <a:r>
              <a:rPr lang="en-GB" sz="2600" dirty="0" smtClean="0"/>
              <a:t>hermal conductivity</a:t>
            </a: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886508" y="5324687"/>
            <a:ext cx="8759763" cy="5391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Font typeface="Wingdings" panose="05000000000000000000" pitchFamily="2" charset="2"/>
              <a:buChar char="§"/>
            </a:pPr>
            <a:r>
              <a:rPr lang="en-GB" sz="2600" dirty="0"/>
              <a:t>e</a:t>
            </a:r>
            <a:r>
              <a:rPr lang="en-GB" sz="2600" dirty="0" smtClean="0"/>
              <a:t>lectrical conductivity</a:t>
            </a: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886508" y="5846216"/>
            <a:ext cx="8759763" cy="5391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Font typeface="Wingdings" panose="05000000000000000000" pitchFamily="2" charset="2"/>
              <a:buChar char="§"/>
            </a:pPr>
            <a:r>
              <a:rPr lang="en-GB" sz="2600" dirty="0"/>
              <a:t>r</a:t>
            </a:r>
            <a:r>
              <a:rPr lang="en-GB" sz="2600" dirty="0" smtClean="0"/>
              <a:t>esponse to magnets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4313" y="3477302"/>
            <a:ext cx="2786743" cy="2090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7602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8" grpId="0"/>
      <p:bldP spid="10" grpId="0"/>
      <p:bldP spid="11" grpId="0"/>
      <p:bldP spid="12" grpId="0"/>
      <p:bldP spid="13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Materials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6513" y="1395573"/>
            <a:ext cx="10515600" cy="1056356"/>
          </a:xfrm>
        </p:spPr>
        <p:txBody>
          <a:bodyPr>
            <a:noAutofit/>
          </a:bodyPr>
          <a:lstStyle/>
          <a:p>
            <a:r>
              <a:rPr lang="en-GB" sz="2800" dirty="0" smtClean="0"/>
              <a:t>When making something, it is very important to use the right materials for the job.</a:t>
            </a:r>
            <a:endParaRPr lang="en-GB" sz="2800" dirty="0"/>
          </a:p>
        </p:txBody>
      </p:sp>
      <p:sp>
        <p:nvSpPr>
          <p:cNvPr id="39" name="Content Placeholder 2"/>
          <p:cNvSpPr txBox="1">
            <a:spLocks/>
          </p:cNvSpPr>
          <p:nvPr/>
        </p:nvSpPr>
        <p:spPr>
          <a:xfrm>
            <a:off x="886509" y="2463690"/>
            <a:ext cx="9589902" cy="94571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 smtClean="0"/>
              <a:t>Some materials have properties which are very suitable to perform a certain job while other materials will not.</a:t>
            </a: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886509" y="3608867"/>
            <a:ext cx="9589902" cy="182528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/>
              <a:t>M</a:t>
            </a:r>
            <a:r>
              <a:rPr lang="en-GB" sz="2800" dirty="0" smtClean="0"/>
              <a:t>aterials may be picked for use to perform a certain job because they are strong and/or lightweight. Perhaps they are good thermal conductors or poor electrical conductors.</a:t>
            </a: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886509" y="5434148"/>
            <a:ext cx="10918373" cy="11495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 smtClean="0"/>
              <a:t>Watch the following clip: </a:t>
            </a:r>
          </a:p>
          <a:p>
            <a:pPr marL="0" indent="0">
              <a:buNone/>
            </a:pPr>
            <a:r>
              <a:rPr lang="en-GB" sz="2800" dirty="0">
                <a:hlinkClick r:id="rId2"/>
              </a:rPr>
              <a:t>M</a:t>
            </a:r>
            <a:r>
              <a:rPr lang="en-GB" sz="2800" dirty="0" smtClean="0">
                <a:hlinkClick r:id="rId2"/>
              </a:rPr>
              <a:t>aterials used to build flying machines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580122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15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Materials</a:t>
            </a:r>
            <a:endParaRPr lang="en-GB" dirty="0"/>
          </a:p>
        </p:txBody>
      </p:sp>
      <p:sp>
        <p:nvSpPr>
          <p:cNvPr id="39" name="Content Placeholder 2"/>
          <p:cNvSpPr txBox="1">
            <a:spLocks/>
          </p:cNvSpPr>
          <p:nvPr/>
        </p:nvSpPr>
        <p:spPr>
          <a:xfrm>
            <a:off x="886509" y="2663152"/>
            <a:ext cx="9589902" cy="94571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 smtClean="0"/>
              <a:t>Make a list of some of the different materials which are being used.</a:t>
            </a: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886509" y="3766853"/>
            <a:ext cx="9589902" cy="107946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 smtClean="0"/>
              <a:t>Make a list of some of the uses for these materials.</a:t>
            </a: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886509" y="1355634"/>
            <a:ext cx="10918373" cy="11495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 smtClean="0"/>
              <a:t>Watch the following clip: </a:t>
            </a:r>
          </a:p>
          <a:p>
            <a:pPr marL="0" indent="0">
              <a:buNone/>
            </a:pPr>
            <a:r>
              <a:rPr lang="en-GB" sz="2800" dirty="0" smtClean="0">
                <a:hlinkClick r:id="rId2"/>
              </a:rPr>
              <a:t>Materials and their properties</a:t>
            </a:r>
            <a:endParaRPr lang="en-GB" sz="280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886509" y="4846320"/>
            <a:ext cx="9589902" cy="107946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 smtClean="0"/>
              <a:t>Can you explain some of the properties of one of the materials which you noticed? </a:t>
            </a:r>
          </a:p>
        </p:txBody>
      </p:sp>
    </p:spTree>
    <p:extLst>
      <p:ext uri="{BB962C8B-B14F-4D97-AF65-F5344CB8AC3E}">
        <p14:creationId xmlns:p14="http://schemas.microsoft.com/office/powerpoint/2010/main" val="952553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15" grpId="0"/>
      <p:bldP spid="16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Solubility</a:t>
            </a:r>
            <a:endParaRPr lang="en-GB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95784" y="1338229"/>
            <a:ext cx="8759763" cy="1320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 smtClean="0"/>
              <a:t>Substances which dissolve to form a solution are said to be </a:t>
            </a:r>
            <a:r>
              <a:rPr lang="en-GB" sz="2800" b="1" dirty="0" smtClean="0"/>
              <a:t>soluble</a:t>
            </a:r>
            <a:r>
              <a:rPr lang="en-GB" sz="2800" dirty="0" smtClean="0"/>
              <a:t>. While substances which don’t dissolve are </a:t>
            </a:r>
            <a:r>
              <a:rPr lang="en-GB" sz="2800" b="1" dirty="0" smtClean="0"/>
              <a:t>insoluble</a:t>
            </a:r>
            <a:r>
              <a:rPr lang="en-GB" sz="2800" dirty="0" smtClean="0"/>
              <a:t>.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95784" y="2739577"/>
            <a:ext cx="8759763" cy="9782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 smtClean="0"/>
              <a:t>For example, both sugar and salt are soluble in water, but sand is insoluble. 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95784" y="3656161"/>
            <a:ext cx="8759763" cy="9782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 smtClean="0"/>
              <a:t>Substances which are dissolved in water can be recovered again through </a:t>
            </a:r>
            <a:r>
              <a:rPr lang="en-GB" sz="2800" b="1" dirty="0" smtClean="0"/>
              <a:t>evaporation</a:t>
            </a:r>
            <a:r>
              <a:rPr lang="en-GB" sz="2800" dirty="0" smtClean="0"/>
              <a:t>.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0267" y="4706983"/>
            <a:ext cx="2590800" cy="1943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2683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Separating Mixtures</a:t>
            </a:r>
            <a:endParaRPr lang="en-GB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95786" y="1542881"/>
            <a:ext cx="8759763" cy="9782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 smtClean="0"/>
              <a:t>Mixtures of solids, liquids and gases can be separated using different equipment. 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95786" y="2635807"/>
            <a:ext cx="8759763" cy="49927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 smtClean="0"/>
              <a:t>For example: 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95786" y="4368813"/>
            <a:ext cx="8759763" cy="9782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 smtClean="0"/>
              <a:t>Filtering can be used to separate an insoluble solid from a liquid or solution.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595786" y="5347063"/>
            <a:ext cx="8759763" cy="9782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 smtClean="0"/>
              <a:t>Evaporation can be used to separate a soluble solid from liquid water in a solution.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595786" y="3421042"/>
            <a:ext cx="8759763" cy="9782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/>
              <a:t>S</a:t>
            </a:r>
            <a:r>
              <a:rPr lang="en-GB" sz="2800" dirty="0" smtClean="0"/>
              <a:t>ieving can be used to separate two solids which have different sizes of particles. </a:t>
            </a:r>
          </a:p>
        </p:txBody>
      </p:sp>
    </p:spTree>
    <p:extLst>
      <p:ext uri="{BB962C8B-B14F-4D97-AF65-F5344CB8AC3E}">
        <p14:creationId xmlns:p14="http://schemas.microsoft.com/office/powerpoint/2010/main" val="2789816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Separating Mixtures</a:t>
            </a:r>
            <a:endParaRPr lang="en-GB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95786" y="1542881"/>
            <a:ext cx="8759763" cy="9782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 smtClean="0"/>
              <a:t>Decide which equipment could be used to separate the following mixtures: 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301180" y="2766436"/>
            <a:ext cx="8759763" cy="49927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§"/>
            </a:pPr>
            <a:r>
              <a:rPr lang="en-GB" sz="2800" dirty="0" smtClean="0"/>
              <a:t>Salt dissolved in water 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301179" y="4328162"/>
            <a:ext cx="8759763" cy="6110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§"/>
            </a:pPr>
            <a:r>
              <a:rPr lang="en-GB" sz="2800" dirty="0" smtClean="0"/>
              <a:t>Fine sand and water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1301180" y="3551671"/>
            <a:ext cx="8759763" cy="5631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§"/>
            </a:pPr>
            <a:r>
              <a:rPr lang="en-GB" sz="2800" dirty="0" smtClean="0"/>
              <a:t>Large stones and fine sand 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5581443" y="2730897"/>
            <a:ext cx="3257758" cy="6110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800" dirty="0" smtClean="0">
                <a:solidFill>
                  <a:schemeClr val="accent1"/>
                </a:solidFill>
              </a:rPr>
              <a:t>Evaporating</a:t>
            </a: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6097791" y="3551671"/>
            <a:ext cx="3257758" cy="6110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800" dirty="0" smtClean="0">
                <a:solidFill>
                  <a:schemeClr val="accent1"/>
                </a:solidFill>
              </a:rPr>
              <a:t>Sieving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5224391" y="4297013"/>
            <a:ext cx="3257758" cy="6110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800" dirty="0" smtClean="0">
                <a:solidFill>
                  <a:schemeClr val="accent1"/>
                </a:solidFill>
              </a:rPr>
              <a:t>Filtering</a:t>
            </a: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595786" y="5072746"/>
            <a:ext cx="8759763" cy="9782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 smtClean="0"/>
              <a:t>Now test each of these separating methods and watch carefully how they work. </a:t>
            </a:r>
          </a:p>
        </p:txBody>
      </p:sp>
    </p:spTree>
    <p:extLst>
      <p:ext uri="{BB962C8B-B14F-4D97-AF65-F5344CB8AC3E}">
        <p14:creationId xmlns:p14="http://schemas.microsoft.com/office/powerpoint/2010/main" val="403668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9" grpId="0"/>
      <p:bldP spid="10" grpId="0"/>
      <p:bldP spid="11" grpId="0"/>
      <p:bldP spid="12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Using Materials</a:t>
            </a:r>
            <a:endParaRPr lang="en-GB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95786" y="1542881"/>
            <a:ext cx="8759763" cy="9782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 smtClean="0"/>
              <a:t>Particular materials are usually chosen to perform a particular job based on their properties. 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95786" y="2701121"/>
            <a:ext cx="9527928" cy="9782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 smtClean="0"/>
              <a:t>There are usually reasons why metals are used for some jobs whereas wood or plastic are used for others. 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886509" y="5434148"/>
            <a:ext cx="10918373" cy="11495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 smtClean="0"/>
              <a:t>Watch the following clip: </a:t>
            </a:r>
          </a:p>
          <a:p>
            <a:pPr marL="0" indent="0">
              <a:buNone/>
            </a:pPr>
            <a:r>
              <a:rPr lang="en-GB" sz="2800" dirty="0" smtClean="0">
                <a:hlinkClick r:id="rId2"/>
              </a:rPr>
              <a:t>Testing different materials</a:t>
            </a:r>
            <a:endParaRPr lang="en-GB" sz="280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595786" y="3786783"/>
            <a:ext cx="9527928" cy="141223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 smtClean="0"/>
              <a:t>Other completely different materials may give the best performance, such as using </a:t>
            </a:r>
            <a:r>
              <a:rPr lang="en-GB" sz="2800" dirty="0" err="1"/>
              <a:t>G</a:t>
            </a:r>
            <a:r>
              <a:rPr lang="en-GB" sz="2800" dirty="0" err="1" smtClean="0"/>
              <a:t>ortex</a:t>
            </a:r>
            <a:r>
              <a:rPr lang="en-GB" sz="2800" dirty="0" smtClean="0"/>
              <a:t> for swimming costumes and waterproof clothing. </a:t>
            </a:r>
          </a:p>
        </p:txBody>
      </p:sp>
    </p:spTree>
    <p:extLst>
      <p:ext uri="{BB962C8B-B14F-4D97-AF65-F5344CB8AC3E}">
        <p14:creationId xmlns:p14="http://schemas.microsoft.com/office/powerpoint/2010/main" val="1205795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Using Materials</a:t>
            </a:r>
            <a:endParaRPr lang="en-GB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97706" y="2589309"/>
            <a:ext cx="9753459" cy="9782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 smtClean="0"/>
              <a:t>Which materials could you identify being used and what jobs were they being used for? 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97706" y="3777465"/>
            <a:ext cx="9527928" cy="9782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 smtClean="0"/>
              <a:t>Why was the particular material being used for a certain job? 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97706" y="1757634"/>
            <a:ext cx="10918373" cy="6217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 smtClean="0"/>
              <a:t>Watch the following clip: </a:t>
            </a:r>
            <a:r>
              <a:rPr lang="en-GB" sz="2800" dirty="0" smtClean="0">
                <a:hlinkClick r:id="rId2"/>
              </a:rPr>
              <a:t>materials and their uses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741851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6809</TotalTime>
  <Words>595</Words>
  <Application>Microsoft Office PowerPoint</Application>
  <PresentationFormat>Widescreen</PresentationFormat>
  <Paragraphs>77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Trebuchet MS</vt:lpstr>
      <vt:lpstr>Wingdings</vt:lpstr>
      <vt:lpstr>Wingdings 3</vt:lpstr>
      <vt:lpstr>Facet</vt:lpstr>
      <vt:lpstr>OF  MATERIALS</vt:lpstr>
      <vt:lpstr>Materials</vt:lpstr>
      <vt:lpstr>Materials</vt:lpstr>
      <vt:lpstr>Materials</vt:lpstr>
      <vt:lpstr>Solubility</vt:lpstr>
      <vt:lpstr>Separating Mixtures</vt:lpstr>
      <vt:lpstr>Separating Mixtures</vt:lpstr>
      <vt:lpstr>Using Materials</vt:lpstr>
      <vt:lpstr>Using Materials</vt:lpstr>
      <vt:lpstr>PowerPoint Presentation</vt:lpstr>
      <vt:lpstr>Reversible Changes</vt:lpstr>
      <vt:lpstr>Irreversible Changes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FORCES</dc:title>
  <dc:creator>Andrew Lochery</dc:creator>
  <cp:lastModifiedBy>Cheryl Blackburn</cp:lastModifiedBy>
  <cp:revision>136</cp:revision>
  <dcterms:created xsi:type="dcterms:W3CDTF">2015-08-28T12:00:10Z</dcterms:created>
  <dcterms:modified xsi:type="dcterms:W3CDTF">2019-03-06T09:08:36Z</dcterms:modified>
</cp:coreProperties>
</file>